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687" r:id="rId4"/>
    <p:sldMasterId id="2147483700" r:id="rId5"/>
    <p:sldMasterId id="2147483713" r:id="rId6"/>
    <p:sldMasterId id="2147483726" r:id="rId7"/>
  </p:sldMasterIdLst>
  <p:notesMasterIdLst>
    <p:notesMasterId r:id="rId26"/>
  </p:notesMasterIdLst>
  <p:sldIdLst>
    <p:sldId id="256" r:id="rId8"/>
    <p:sldId id="257" r:id="rId9"/>
    <p:sldId id="258" r:id="rId10"/>
    <p:sldId id="259" r:id="rId11"/>
    <p:sldId id="260" r:id="rId12"/>
    <p:sldId id="262" r:id="rId13"/>
    <p:sldId id="263" r:id="rId14"/>
    <p:sldId id="261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4" r:id="rId24"/>
    <p:sldId id="273" r:id="rId25"/>
  </p:sldIdLst>
  <p:sldSz cx="9144000" cy="6858000" type="screen4x3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viewProps" Target="view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Для правки формата примечаний щёлкните мышью</a:t>
            </a:r>
          </a:p>
        </p:txBody>
      </p:sp>
      <p:sp>
        <p:nvSpPr>
          <p:cNvPr id="284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ru-RU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nos"/>
              </a:rPr>
              <a:t>&lt;заголовок&gt;</a:t>
            </a:r>
          </a:p>
        </p:txBody>
      </p:sp>
      <p:sp>
        <p:nvSpPr>
          <p:cNvPr id="285" name="PlaceHolder 3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r>
              <a:rPr lang="ru-RU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nos"/>
              </a:rPr>
              <a:t>&lt;дата/время&gt;</a:t>
            </a:r>
          </a:p>
        </p:txBody>
      </p:sp>
      <p:sp>
        <p:nvSpPr>
          <p:cNvPr id="286" name="PlaceHolder 4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r>
              <a:rPr lang="ru-RU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nos"/>
              </a:rPr>
              <a:t>&lt;нижний колонтитул&gt;</a:t>
            </a:r>
          </a:p>
        </p:txBody>
      </p:sp>
      <p:sp>
        <p:nvSpPr>
          <p:cNvPr id="287" name="PlaceHolder 5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pPr algn="r"/>
            <a:fld id="{20299E20-E6CB-4CC6-87A6-61B1E2A66B90}" type="slidenum">
              <a:rPr lang="ru-RU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nos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nos"/>
            </a:endParaRPr>
          </a:p>
        </p:txBody>
      </p:sp>
    </p:spTree>
    <p:extLst>
      <p:ext uri="{BB962C8B-B14F-4D97-AF65-F5344CB8AC3E}">
        <p14:creationId xmlns:p14="http://schemas.microsoft.com/office/powerpoint/2010/main" val="19267309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PlaceHolder 1"/>
          <p:cNvSpPr>
            <a:spLocks noGrp="1"/>
          </p:cNvSpPr>
          <p:nvPr>
            <p:ph type="body"/>
          </p:nvPr>
        </p:nvSpPr>
        <p:spPr>
          <a:xfrm>
            <a:off x="755640" y="5145120"/>
            <a:ext cx="6045840" cy="42076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363" name="CustomShape 2"/>
          <p:cNvSpPr/>
          <p:nvPr/>
        </p:nvSpPr>
        <p:spPr>
          <a:xfrm>
            <a:off x="4281480" y="10155240"/>
            <a:ext cx="3274200" cy="533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 algn="r">
              <a:lnSpc>
                <a:spcPct val="100000"/>
              </a:lnSpc>
            </a:pPr>
            <a:fld id="{A3785884-000C-46EC-BDC5-7FB95FC4CF44}" type="slidenum">
              <a:rPr lang="ru-RU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3</a:t>
            </a:fld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PlaceHolder 1"/>
          <p:cNvSpPr>
            <a:spLocks noGrp="1"/>
          </p:cNvSpPr>
          <p:nvPr>
            <p:ph type="body"/>
          </p:nvPr>
        </p:nvSpPr>
        <p:spPr>
          <a:xfrm>
            <a:off x="755640" y="5145120"/>
            <a:ext cx="6045840" cy="42076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365" name="CustomShape 2"/>
          <p:cNvSpPr/>
          <p:nvPr/>
        </p:nvSpPr>
        <p:spPr>
          <a:xfrm>
            <a:off x="4281480" y="10155240"/>
            <a:ext cx="3274200" cy="533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 algn="r">
              <a:lnSpc>
                <a:spcPct val="100000"/>
              </a:lnSpc>
            </a:pPr>
            <a:fld id="{5B7258E9-1CD8-4BD1-851B-0B961002C897}" type="slidenum">
              <a:rPr lang="ru-RU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7</a:t>
            </a:fld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PlaceHolder 1"/>
          <p:cNvSpPr>
            <a:spLocks noGrp="1"/>
          </p:cNvSpPr>
          <p:nvPr>
            <p:ph type="body"/>
          </p:nvPr>
        </p:nvSpPr>
        <p:spPr>
          <a:xfrm>
            <a:off x="755640" y="5145120"/>
            <a:ext cx="6045840" cy="42076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367" name="CustomShape 2"/>
          <p:cNvSpPr/>
          <p:nvPr/>
        </p:nvSpPr>
        <p:spPr>
          <a:xfrm>
            <a:off x="4281480" y="10155240"/>
            <a:ext cx="3274200" cy="533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 algn="r">
              <a:lnSpc>
                <a:spcPct val="100000"/>
              </a:lnSpc>
            </a:pPr>
            <a:fld id="{3ED7E6AF-2336-44AA-9C83-1C38D372C8E2}" type="slidenum">
              <a:rPr lang="ru-RU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14</a:t>
            </a:fld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pic>
        <p:nvPicPr>
          <p:cNvPr id="38" name="Рисунок 37"/>
          <p:cNvPicPr/>
          <p:nvPr/>
        </p:nvPicPr>
        <p:blipFill>
          <a:blip r:embed="rId2"/>
          <a:stretch/>
        </p:blipFill>
        <p:spPr>
          <a:xfrm>
            <a:off x="2079000" y="1604520"/>
            <a:ext cx="4985280" cy="3977280"/>
          </a:xfrm>
          <a:prstGeom prst="rect">
            <a:avLst/>
          </a:prstGeom>
          <a:ln>
            <a:noFill/>
          </a:ln>
        </p:spPr>
      </p:pic>
      <p:pic>
        <p:nvPicPr>
          <p:cNvPr id="39" name="Рисунок 38"/>
          <p:cNvPicPr/>
          <p:nvPr/>
        </p:nvPicPr>
        <p:blipFill>
          <a:blip r:embed="rId2"/>
          <a:stretch/>
        </p:blipFill>
        <p:spPr>
          <a:xfrm>
            <a:off x="2079000" y="1604520"/>
            <a:ext cx="498528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pic>
        <p:nvPicPr>
          <p:cNvPr id="78" name="Рисунок 77"/>
          <p:cNvPicPr/>
          <p:nvPr/>
        </p:nvPicPr>
        <p:blipFill>
          <a:blip r:embed="rId2"/>
          <a:stretch/>
        </p:blipFill>
        <p:spPr>
          <a:xfrm>
            <a:off x="2079000" y="1604520"/>
            <a:ext cx="4985280" cy="3977280"/>
          </a:xfrm>
          <a:prstGeom prst="rect">
            <a:avLst/>
          </a:prstGeom>
          <a:ln>
            <a:noFill/>
          </a:ln>
        </p:spPr>
      </p:pic>
      <p:pic>
        <p:nvPicPr>
          <p:cNvPr id="79" name="Рисунок 78"/>
          <p:cNvPicPr/>
          <p:nvPr/>
        </p:nvPicPr>
        <p:blipFill>
          <a:blip r:embed="rId2"/>
          <a:stretch/>
        </p:blipFill>
        <p:spPr>
          <a:xfrm>
            <a:off x="2079000" y="1604520"/>
            <a:ext cx="498528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8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95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99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03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11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pic>
        <p:nvPicPr>
          <p:cNvPr id="115" name="Рисунок 114"/>
          <p:cNvPicPr/>
          <p:nvPr/>
        </p:nvPicPr>
        <p:blipFill>
          <a:blip r:embed="rId2"/>
          <a:stretch/>
        </p:blipFill>
        <p:spPr>
          <a:xfrm>
            <a:off x="2079000" y="1604520"/>
            <a:ext cx="4985280" cy="3977280"/>
          </a:xfrm>
          <a:prstGeom prst="rect">
            <a:avLst/>
          </a:prstGeom>
          <a:ln>
            <a:noFill/>
          </a:ln>
        </p:spPr>
      </p:pic>
      <p:pic>
        <p:nvPicPr>
          <p:cNvPr id="116" name="Рисунок 115"/>
          <p:cNvPicPr/>
          <p:nvPr/>
        </p:nvPicPr>
        <p:blipFill>
          <a:blip r:embed="rId2"/>
          <a:stretch/>
        </p:blipFill>
        <p:spPr>
          <a:xfrm>
            <a:off x="2079000" y="1604520"/>
            <a:ext cx="498528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21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2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2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2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3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31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32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3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3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36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3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3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40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4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43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4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4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47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48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5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51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pic>
        <p:nvPicPr>
          <p:cNvPr id="152" name="Рисунок 151"/>
          <p:cNvPicPr/>
          <p:nvPr/>
        </p:nvPicPr>
        <p:blipFill>
          <a:blip r:embed="rId2"/>
          <a:stretch/>
        </p:blipFill>
        <p:spPr>
          <a:xfrm>
            <a:off x="2079000" y="1604520"/>
            <a:ext cx="4985280" cy="3977280"/>
          </a:xfrm>
          <a:prstGeom prst="rect">
            <a:avLst/>
          </a:prstGeom>
          <a:ln>
            <a:noFill/>
          </a:ln>
        </p:spPr>
      </p:pic>
      <p:pic>
        <p:nvPicPr>
          <p:cNvPr id="153" name="Рисунок 152"/>
          <p:cNvPicPr/>
          <p:nvPr/>
        </p:nvPicPr>
        <p:blipFill>
          <a:blip r:embed="rId2"/>
          <a:stretch/>
        </p:blipFill>
        <p:spPr>
          <a:xfrm>
            <a:off x="2079000" y="1604520"/>
            <a:ext cx="498528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58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6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6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6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6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68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69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7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7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73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7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7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77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7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80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8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8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84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85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8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88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pic>
        <p:nvPicPr>
          <p:cNvPr id="189" name="Рисунок 188"/>
          <p:cNvPicPr/>
          <p:nvPr/>
        </p:nvPicPr>
        <p:blipFill>
          <a:blip r:embed="rId2"/>
          <a:stretch/>
        </p:blipFill>
        <p:spPr>
          <a:xfrm>
            <a:off x="2079000" y="1604520"/>
            <a:ext cx="4985280" cy="3977280"/>
          </a:xfrm>
          <a:prstGeom prst="rect">
            <a:avLst/>
          </a:prstGeom>
          <a:ln>
            <a:noFill/>
          </a:ln>
        </p:spPr>
      </p:pic>
      <p:pic>
        <p:nvPicPr>
          <p:cNvPr id="190" name="Рисунок 189"/>
          <p:cNvPicPr/>
          <p:nvPr/>
        </p:nvPicPr>
        <p:blipFill>
          <a:blip r:embed="rId2"/>
          <a:stretch/>
        </p:blipFill>
        <p:spPr>
          <a:xfrm>
            <a:off x="2079000" y="1604520"/>
            <a:ext cx="498528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04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0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0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0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1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14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15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1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1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19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2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2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23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2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26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2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2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30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31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3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34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pic>
        <p:nvPicPr>
          <p:cNvPr id="235" name="Рисунок 234"/>
          <p:cNvPicPr/>
          <p:nvPr/>
        </p:nvPicPr>
        <p:blipFill>
          <a:blip r:embed="rId2"/>
          <a:stretch/>
        </p:blipFill>
        <p:spPr>
          <a:xfrm>
            <a:off x="2079000" y="1604520"/>
            <a:ext cx="4985280" cy="3977280"/>
          </a:xfrm>
          <a:prstGeom prst="rect">
            <a:avLst/>
          </a:prstGeom>
          <a:ln>
            <a:noFill/>
          </a:ln>
        </p:spPr>
      </p:pic>
      <p:pic>
        <p:nvPicPr>
          <p:cNvPr id="236" name="Рисунок 235"/>
          <p:cNvPicPr/>
          <p:nvPr/>
        </p:nvPicPr>
        <p:blipFill>
          <a:blip r:embed="rId2"/>
          <a:stretch/>
        </p:blipFill>
        <p:spPr>
          <a:xfrm>
            <a:off x="2079000" y="1604520"/>
            <a:ext cx="498528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50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5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5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5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5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60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61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6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6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65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6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6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69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7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72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7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7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76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77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7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80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pic>
        <p:nvPicPr>
          <p:cNvPr id="281" name="Рисунок 280"/>
          <p:cNvPicPr/>
          <p:nvPr/>
        </p:nvPicPr>
        <p:blipFill>
          <a:blip r:embed="rId2"/>
          <a:stretch/>
        </p:blipFill>
        <p:spPr>
          <a:xfrm>
            <a:off x="2079000" y="1604520"/>
            <a:ext cx="4985280" cy="3977280"/>
          </a:xfrm>
          <a:prstGeom prst="rect">
            <a:avLst/>
          </a:prstGeom>
          <a:ln>
            <a:noFill/>
          </a:ln>
        </p:spPr>
      </p:pic>
      <p:pic>
        <p:nvPicPr>
          <p:cNvPr id="282" name="Рисунок 281"/>
          <p:cNvPicPr/>
          <p:nvPr/>
        </p:nvPicPr>
        <p:blipFill>
          <a:blip r:embed="rId2"/>
          <a:stretch/>
        </p:blipFill>
        <p:spPr>
          <a:xfrm>
            <a:off x="2079000" y="1604520"/>
            <a:ext cx="498528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stomShape 1"/>
          <p:cNvSpPr/>
          <p:nvPr/>
        </p:nvSpPr>
        <p:spPr>
          <a:xfrm>
            <a:off x="0" y="5105520"/>
            <a:ext cx="9140400" cy="17488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" name="CustomShape 2"/>
          <p:cNvSpPr/>
          <p:nvPr/>
        </p:nvSpPr>
        <p:spPr>
          <a:xfrm>
            <a:off x="0" y="0"/>
            <a:ext cx="9140400" cy="5101920"/>
          </a:xfrm>
          <a:prstGeom prst="rect">
            <a:avLst/>
          </a:prstGeom>
          <a:gradFill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" name="CustomShape 3"/>
          <p:cNvSpPr/>
          <p:nvPr/>
        </p:nvSpPr>
        <p:spPr>
          <a:xfrm>
            <a:off x="0" y="3768480"/>
            <a:ext cx="9140400" cy="22824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" name="CustomShape 4"/>
          <p:cNvSpPr/>
          <p:nvPr/>
        </p:nvSpPr>
        <p:spPr>
          <a:xfrm>
            <a:off x="0" y="1600200"/>
            <a:ext cx="9140400" cy="5101920"/>
          </a:xfrm>
          <a:prstGeom prst="ellipse">
            <a:avLst/>
          </a:prstGeom>
          <a:gradFill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lin ang="108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" name="PlaceHolder 5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ru-RU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Для правки текста заголовка щёлкните мышью</a:t>
            </a:r>
          </a:p>
        </p:txBody>
      </p:sp>
      <p:sp>
        <p:nvSpPr>
          <p:cNvPr id="5" name="PlaceHolder 6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Для правки структуры щёлкните мышью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Второй уровень структуры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Третий уровень структуры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Четвёртый уровень структуры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Пятый уровень структуры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Шестой уровень структуры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CustomShape 1"/>
          <p:cNvSpPr/>
          <p:nvPr/>
        </p:nvSpPr>
        <p:spPr>
          <a:xfrm>
            <a:off x="0" y="5105520"/>
            <a:ext cx="9140400" cy="17488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1" name="CustomShape 2"/>
          <p:cNvSpPr/>
          <p:nvPr/>
        </p:nvSpPr>
        <p:spPr>
          <a:xfrm>
            <a:off x="0" y="0"/>
            <a:ext cx="9140400" cy="5101920"/>
          </a:xfrm>
          <a:prstGeom prst="rect">
            <a:avLst/>
          </a:prstGeom>
          <a:gradFill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2" name="CustomShape 3"/>
          <p:cNvSpPr/>
          <p:nvPr/>
        </p:nvSpPr>
        <p:spPr>
          <a:xfrm>
            <a:off x="0" y="3768480"/>
            <a:ext cx="9140400" cy="22824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3" name="CustomShape 4"/>
          <p:cNvSpPr/>
          <p:nvPr/>
        </p:nvSpPr>
        <p:spPr>
          <a:xfrm>
            <a:off x="0" y="1600200"/>
            <a:ext cx="9140400" cy="5101920"/>
          </a:xfrm>
          <a:prstGeom prst="ellipse">
            <a:avLst/>
          </a:prstGeom>
          <a:gradFill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lin ang="108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4" name="PlaceHolder 5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ru-RU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Для правки текста заголовка щёлкните мышью</a:t>
            </a:r>
          </a:p>
        </p:txBody>
      </p:sp>
      <p:sp>
        <p:nvSpPr>
          <p:cNvPr id="45" name="PlaceHolder 6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Для правки структуры щёлкните мышью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Второй уровень структуры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Третий уровень структуры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Четвёртый уровень структуры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Пятый уровень структуры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Шестой уровень структуры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Line 1"/>
          <p:cNvSpPr/>
          <p:nvPr/>
        </p:nvSpPr>
        <p:spPr>
          <a:xfrm flipV="1">
            <a:off x="571320" y="826200"/>
            <a:ext cx="360" cy="914400"/>
          </a:xfrm>
          <a:prstGeom prst="line">
            <a:avLst/>
          </a:prstGeom>
          <a:ln w="19080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1" name="PlaceHolder 2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ru-RU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Для правки текста заголовка щёлкните мышью</a:t>
            </a:r>
          </a:p>
        </p:txBody>
      </p:sp>
      <p:sp>
        <p:nvSpPr>
          <p:cNvPr id="82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Для правки структуры щёлкните мышью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Второй уровень структуры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Третий уровень структуры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Четвёртый уровень структуры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Пятый уровень структуры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Шестой уровень структуры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/>
    <p:bodyStyle/>
    <p:otherStyle/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Line 1"/>
          <p:cNvSpPr/>
          <p:nvPr/>
        </p:nvSpPr>
        <p:spPr>
          <a:xfrm flipV="1">
            <a:off x="571320" y="826200"/>
            <a:ext cx="360" cy="914400"/>
          </a:xfrm>
          <a:prstGeom prst="line">
            <a:avLst/>
          </a:prstGeom>
          <a:ln w="19080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8" name="PlaceHolder 2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ru-RU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Для правки текста заголовка щёлкните мышью</a:t>
            </a:r>
          </a:p>
        </p:txBody>
      </p:sp>
      <p:sp>
        <p:nvSpPr>
          <p:cNvPr id="119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Для правки структуры щёлкните мышью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Второй уровень структуры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Третий уровень структуры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Четвёртый уровень структуры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Пятый уровень структуры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Шестой уровень структуры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/>
    <p:bodyStyle/>
    <p:otherStyle/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Line 1"/>
          <p:cNvSpPr/>
          <p:nvPr/>
        </p:nvSpPr>
        <p:spPr>
          <a:xfrm flipV="1">
            <a:off x="571320" y="826200"/>
            <a:ext cx="360" cy="914400"/>
          </a:xfrm>
          <a:prstGeom prst="line">
            <a:avLst/>
          </a:prstGeom>
          <a:ln w="19080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5" name="PlaceHolder 2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ru-RU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Для правки текста заголовка щёлкните мышью</a:t>
            </a:r>
          </a:p>
        </p:txBody>
      </p:sp>
      <p:sp>
        <p:nvSpPr>
          <p:cNvPr id="156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Для правки структуры щёлкните мышью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Второй уровень структуры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Третий уровень структуры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Четвёртый уровень структуры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Пятый уровень структуры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Шестой уровень структуры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xStyles>
    <p:titleStyle/>
    <p:bodyStyle/>
    <p:otherStyle/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Line 1"/>
          <p:cNvSpPr/>
          <p:nvPr/>
        </p:nvSpPr>
        <p:spPr>
          <a:xfrm>
            <a:off x="7028280" y="0"/>
            <a:ext cx="914400" cy="6858000"/>
          </a:xfrm>
          <a:prstGeom prst="line">
            <a:avLst/>
          </a:prstGeom>
          <a:ln w="9360">
            <a:solidFill>
              <a:schemeClr val="bg1">
                <a:lumMod val="75000"/>
              </a:schemeClr>
            </a:solidFill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192" name="Line 2"/>
          <p:cNvSpPr/>
          <p:nvPr/>
        </p:nvSpPr>
        <p:spPr>
          <a:xfrm flipH="1">
            <a:off x="5568840" y="3681360"/>
            <a:ext cx="3572640" cy="3176640"/>
          </a:xfrm>
          <a:prstGeom prst="line">
            <a:avLst/>
          </a:prstGeom>
          <a:ln w="9360">
            <a:solidFill>
              <a:schemeClr val="bg1">
                <a:lumMod val="85000"/>
              </a:schemeClr>
            </a:solidFill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193" name="CustomShape 3"/>
          <p:cNvSpPr/>
          <p:nvPr/>
        </p:nvSpPr>
        <p:spPr>
          <a:xfrm>
            <a:off x="6886440" y="-8640"/>
            <a:ext cx="2252160" cy="6863400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>
            <a:outerShdw blurRad="38100" dist="254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194" name="CustomShape 4"/>
          <p:cNvSpPr/>
          <p:nvPr/>
        </p:nvSpPr>
        <p:spPr>
          <a:xfrm>
            <a:off x="7202880" y="-8640"/>
            <a:ext cx="1937880" cy="6863400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>
            <a:outerShdw blurRad="38100" dist="254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195" name="CustomShape 5"/>
          <p:cNvSpPr/>
          <p:nvPr/>
        </p:nvSpPr>
        <p:spPr>
          <a:xfrm>
            <a:off x="6699600" y="3048120"/>
            <a:ext cx="2441520" cy="380664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>
            <a:outerShdw blurRad="38100" dist="254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196" name="CustomShape 6"/>
          <p:cNvSpPr/>
          <p:nvPr/>
        </p:nvSpPr>
        <p:spPr>
          <a:xfrm>
            <a:off x="7000920" y="-8640"/>
            <a:ext cx="2137680" cy="6863400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>
            <a:outerShdw blurRad="38100" dist="254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197" name="CustomShape 7"/>
          <p:cNvSpPr/>
          <p:nvPr/>
        </p:nvSpPr>
        <p:spPr>
          <a:xfrm>
            <a:off x="8174160" y="-8640"/>
            <a:ext cx="964440" cy="6863400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>
            <a:outerShdw blurRad="38100" dist="254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198" name="CustomShape 8"/>
          <p:cNvSpPr/>
          <p:nvPr/>
        </p:nvSpPr>
        <p:spPr>
          <a:xfrm>
            <a:off x="8204400" y="-8640"/>
            <a:ext cx="934200" cy="6863400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>
            <a:outerShdw blurRad="38100" dist="254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199" name="CustomShape 9"/>
          <p:cNvSpPr/>
          <p:nvPr/>
        </p:nvSpPr>
        <p:spPr>
          <a:xfrm>
            <a:off x="7778880" y="3589920"/>
            <a:ext cx="1359720" cy="3264840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>
            <a:outerShdw blurRad="38100" dist="254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200" name="CustomShape 10"/>
          <p:cNvSpPr/>
          <p:nvPr/>
        </p:nvSpPr>
        <p:spPr>
          <a:xfrm>
            <a:off x="360" y="4013280"/>
            <a:ext cx="333000" cy="284148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>
            <a:outerShdw blurRad="38100" dist="254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201" name="PlaceHolder 1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ru-RU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Для правки текста заголовка щёлкните мышью</a:t>
            </a:r>
          </a:p>
        </p:txBody>
      </p:sp>
      <p:sp>
        <p:nvSpPr>
          <p:cNvPr id="202" name="PlaceHolder 1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Для правки структуры щёлкните мышью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Второй уровень структуры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Третий уровень структуры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Четвёртый уровень структуры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Пятый уровень структуры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Шестой уровень структуры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p:txStyles>
    <p:titleStyle/>
    <p:bodyStyle/>
    <p:otherStyle/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Line 1"/>
          <p:cNvSpPr/>
          <p:nvPr/>
        </p:nvSpPr>
        <p:spPr>
          <a:xfrm>
            <a:off x="7028280" y="0"/>
            <a:ext cx="914400" cy="6858000"/>
          </a:xfrm>
          <a:prstGeom prst="line">
            <a:avLst/>
          </a:prstGeom>
          <a:ln w="9360">
            <a:solidFill>
              <a:schemeClr val="bg1">
                <a:lumMod val="75000"/>
              </a:schemeClr>
            </a:solidFill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238" name="Line 2"/>
          <p:cNvSpPr/>
          <p:nvPr/>
        </p:nvSpPr>
        <p:spPr>
          <a:xfrm flipH="1">
            <a:off x="5568840" y="3681360"/>
            <a:ext cx="3572640" cy="3176640"/>
          </a:xfrm>
          <a:prstGeom prst="line">
            <a:avLst/>
          </a:prstGeom>
          <a:ln w="9360">
            <a:solidFill>
              <a:schemeClr val="bg1">
                <a:lumMod val="85000"/>
              </a:schemeClr>
            </a:solidFill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239" name="CustomShape 3"/>
          <p:cNvSpPr/>
          <p:nvPr/>
        </p:nvSpPr>
        <p:spPr>
          <a:xfrm>
            <a:off x="6886440" y="-8640"/>
            <a:ext cx="2252160" cy="6863400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>
            <a:outerShdw blurRad="38100" dist="254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240" name="CustomShape 4"/>
          <p:cNvSpPr/>
          <p:nvPr/>
        </p:nvSpPr>
        <p:spPr>
          <a:xfrm>
            <a:off x="7202880" y="-8640"/>
            <a:ext cx="1937880" cy="6863400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>
            <a:outerShdw blurRad="38100" dist="254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241" name="CustomShape 5"/>
          <p:cNvSpPr/>
          <p:nvPr/>
        </p:nvSpPr>
        <p:spPr>
          <a:xfrm>
            <a:off x="6699600" y="3048120"/>
            <a:ext cx="2441520" cy="380664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>
            <a:outerShdw blurRad="38100" dist="254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242" name="CustomShape 6"/>
          <p:cNvSpPr/>
          <p:nvPr/>
        </p:nvSpPr>
        <p:spPr>
          <a:xfrm>
            <a:off x="7000920" y="-8640"/>
            <a:ext cx="2137680" cy="6863400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>
            <a:outerShdw blurRad="38100" dist="254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243" name="CustomShape 7"/>
          <p:cNvSpPr/>
          <p:nvPr/>
        </p:nvSpPr>
        <p:spPr>
          <a:xfrm>
            <a:off x="8174160" y="-8640"/>
            <a:ext cx="964440" cy="6863400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>
            <a:outerShdw blurRad="38100" dist="254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244" name="CustomShape 8"/>
          <p:cNvSpPr/>
          <p:nvPr/>
        </p:nvSpPr>
        <p:spPr>
          <a:xfrm>
            <a:off x="8204400" y="-8640"/>
            <a:ext cx="934200" cy="6863400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>
            <a:outerShdw blurRad="38100" dist="254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245" name="CustomShape 9"/>
          <p:cNvSpPr/>
          <p:nvPr/>
        </p:nvSpPr>
        <p:spPr>
          <a:xfrm>
            <a:off x="7778880" y="3589920"/>
            <a:ext cx="1359720" cy="3264840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>
            <a:outerShdw blurRad="38100" dist="254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246" name="CustomShape 10"/>
          <p:cNvSpPr/>
          <p:nvPr/>
        </p:nvSpPr>
        <p:spPr>
          <a:xfrm>
            <a:off x="360" y="4013280"/>
            <a:ext cx="333000" cy="284148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>
            <a:outerShdw blurRad="38100" dist="254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247" name="PlaceHolder 1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ru-RU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Для правки текста заголовка щёлкните мышью</a:t>
            </a:r>
          </a:p>
        </p:txBody>
      </p:sp>
      <p:sp>
        <p:nvSpPr>
          <p:cNvPr id="248" name="PlaceHolder 1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Для правки структуры щёлкните мышью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Второй уровень структуры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Третий уровень структуры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Четвёртый уровень структуры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Пятый уровень структуры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Шестой уровень структуры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9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4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Picture 2"/>
          <p:cNvPicPr/>
          <p:nvPr/>
        </p:nvPicPr>
        <p:blipFill>
          <a:blip r:embed="rId2"/>
          <a:stretch/>
        </p:blipFill>
        <p:spPr>
          <a:xfrm>
            <a:off x="0" y="0"/>
            <a:ext cx="9141480" cy="6855480"/>
          </a:xfrm>
          <a:prstGeom prst="rect">
            <a:avLst/>
          </a:prstGeom>
          <a:ln>
            <a:noFill/>
          </a:ln>
        </p:spPr>
      </p:pic>
      <p:sp>
        <p:nvSpPr>
          <p:cNvPr id="289" name="CustomShape 1"/>
          <p:cNvSpPr/>
          <p:nvPr/>
        </p:nvSpPr>
        <p:spPr>
          <a:xfrm>
            <a:off x="655200" y="1866960"/>
            <a:ext cx="8017560" cy="1976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40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Georgia"/>
                <a:ea typeface="DejaVu Sans"/>
              </a:rPr>
              <a:t>ФОП ДО: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algn="ctr">
              <a:lnSpc>
                <a:spcPct val="100000"/>
              </a:lnSpc>
            </a:pPr>
            <a:r>
              <a:rPr lang="ru-RU" sz="28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Georgia"/>
                <a:ea typeface="DejaVu Sans"/>
              </a:rPr>
              <a:t> федеральная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algn="ctr">
              <a:lnSpc>
                <a:spcPct val="100000"/>
              </a:lnSpc>
            </a:pPr>
            <a:r>
              <a:rPr lang="ru-RU" sz="28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Georgia"/>
                <a:ea typeface="DejaVu Sans"/>
              </a:rPr>
              <a:t>образовательная программа дошкольного образования — основа обучения и воспитания детей дошкольного возраста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90" name="CustomShape 2"/>
          <p:cNvSpPr/>
          <p:nvPr/>
        </p:nvSpPr>
        <p:spPr>
          <a:xfrm>
            <a:off x="899640" y="332640"/>
            <a:ext cx="7773120" cy="909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18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Муниципальное бюджетное дошкольное образовательное учреждение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algn="ctr">
              <a:lnSpc>
                <a:spcPct val="100000"/>
              </a:lnSpc>
            </a:pPr>
            <a:r>
              <a:rPr lang="ru-RU" sz="18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«Макуловский детский сад»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pic>
        <p:nvPicPr>
          <p:cNvPr id="291" name="Рисунок 7"/>
          <p:cNvPicPr/>
          <p:nvPr/>
        </p:nvPicPr>
        <p:blipFill>
          <a:blip r:embed="rId3"/>
          <a:stretch/>
        </p:blipFill>
        <p:spPr>
          <a:xfrm>
            <a:off x="2504880" y="4615200"/>
            <a:ext cx="3542400" cy="18028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2" name="Picture 2"/>
          <p:cNvPicPr/>
          <p:nvPr/>
        </p:nvPicPr>
        <p:blipFill>
          <a:blip r:embed="rId2"/>
          <a:stretch/>
        </p:blipFill>
        <p:spPr>
          <a:xfrm>
            <a:off x="0" y="0"/>
            <a:ext cx="9141480" cy="6855480"/>
          </a:xfrm>
          <a:prstGeom prst="rect">
            <a:avLst/>
          </a:prstGeom>
          <a:ln>
            <a:noFill/>
          </a:ln>
        </p:spPr>
      </p:pic>
      <p:sp>
        <p:nvSpPr>
          <p:cNvPr id="323" name="CustomShape 1"/>
          <p:cNvSpPr/>
          <p:nvPr/>
        </p:nvSpPr>
        <p:spPr>
          <a:xfrm>
            <a:off x="155520" y="160200"/>
            <a:ext cx="7900200" cy="523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80000"/>
              </a:lnSpc>
            </a:pPr>
            <a:r>
              <a:rPr lang="ru-RU" sz="4400" b="0" strike="noStrike" cap="all" spc="80">
                <a:solidFill>
                  <a:srgbClr val="0D0D0D"/>
                </a:solidFill>
                <a:uFill>
                  <a:solidFill>
                    <a:srgbClr val="FFFFFF"/>
                  </a:solidFill>
                </a:uFill>
                <a:latin typeface="Tw Cen MT Condensed"/>
                <a:ea typeface="DejaVu Sans"/>
              </a:rPr>
              <a:t>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324" name="CustomShape 2"/>
          <p:cNvSpPr/>
          <p:nvPr/>
        </p:nvSpPr>
        <p:spPr>
          <a:xfrm>
            <a:off x="768240" y="2286000"/>
            <a:ext cx="7287480" cy="4020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/>
          <a:lstStyle/>
          <a:p>
            <a:pPr marL="91440" indent="-88920">
              <a:lnSpc>
                <a:spcPct val="100000"/>
              </a:lnSpc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pic>
        <p:nvPicPr>
          <p:cNvPr id="325" name="Рисунок 5"/>
          <p:cNvPicPr/>
          <p:nvPr/>
        </p:nvPicPr>
        <p:blipFill>
          <a:blip r:embed="rId3"/>
          <a:stretch/>
        </p:blipFill>
        <p:spPr>
          <a:xfrm>
            <a:off x="307800" y="3337560"/>
            <a:ext cx="2513880" cy="3426480"/>
          </a:xfrm>
          <a:prstGeom prst="rect">
            <a:avLst/>
          </a:prstGeom>
          <a:ln w="9360">
            <a:noFill/>
          </a:ln>
        </p:spPr>
      </p:pic>
      <p:pic>
        <p:nvPicPr>
          <p:cNvPr id="326" name="Рисунок 6"/>
          <p:cNvPicPr/>
          <p:nvPr/>
        </p:nvPicPr>
        <p:blipFill>
          <a:blip r:embed="rId4"/>
          <a:stretch/>
        </p:blipFill>
        <p:spPr>
          <a:xfrm>
            <a:off x="3143520" y="2373120"/>
            <a:ext cx="2739240" cy="4391280"/>
          </a:xfrm>
          <a:prstGeom prst="rect">
            <a:avLst/>
          </a:prstGeom>
          <a:ln w="9360">
            <a:noFill/>
          </a:ln>
        </p:spPr>
      </p:pic>
      <p:pic>
        <p:nvPicPr>
          <p:cNvPr id="327" name="Рисунок 7"/>
          <p:cNvPicPr/>
          <p:nvPr/>
        </p:nvPicPr>
        <p:blipFill>
          <a:blip r:embed="rId5"/>
          <a:stretch/>
        </p:blipFill>
        <p:spPr>
          <a:xfrm>
            <a:off x="5884920" y="3124440"/>
            <a:ext cx="2878920" cy="3639960"/>
          </a:xfrm>
          <a:prstGeom prst="rect">
            <a:avLst/>
          </a:prstGeom>
          <a:ln w="9360">
            <a:noFill/>
          </a:ln>
        </p:spPr>
      </p:pic>
      <p:sp>
        <p:nvSpPr>
          <p:cNvPr id="328" name="CustomShape 3"/>
          <p:cNvSpPr/>
          <p:nvPr/>
        </p:nvSpPr>
        <p:spPr>
          <a:xfrm>
            <a:off x="155520" y="7920"/>
            <a:ext cx="5480640" cy="45396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Парциальные программы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pic>
        <p:nvPicPr>
          <p:cNvPr id="329" name="Picture 2"/>
          <p:cNvPicPr/>
          <p:nvPr/>
        </p:nvPicPr>
        <p:blipFill>
          <a:blip r:embed="rId6"/>
          <a:stretch/>
        </p:blipFill>
        <p:spPr>
          <a:xfrm>
            <a:off x="4093200" y="68040"/>
            <a:ext cx="2168640" cy="2829960"/>
          </a:xfrm>
          <a:prstGeom prst="rect">
            <a:avLst/>
          </a:prstGeom>
          <a:ln>
            <a:noFill/>
          </a:ln>
        </p:spPr>
      </p:pic>
      <p:sp>
        <p:nvSpPr>
          <p:cNvPr id="330" name="CustomShape 4"/>
          <p:cNvSpPr/>
          <p:nvPr/>
        </p:nvSpPr>
        <p:spPr>
          <a:xfrm>
            <a:off x="155520" y="-144360"/>
            <a:ext cx="302400" cy="302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331" name="Picture 6"/>
          <p:cNvPicPr/>
          <p:nvPr/>
        </p:nvPicPr>
        <p:blipFill>
          <a:blip r:embed="rId7"/>
          <a:stretch/>
        </p:blipFill>
        <p:spPr>
          <a:xfrm>
            <a:off x="6536160" y="72000"/>
            <a:ext cx="2480760" cy="2715480"/>
          </a:xfrm>
          <a:prstGeom prst="rect">
            <a:avLst/>
          </a:prstGeom>
          <a:ln>
            <a:noFill/>
          </a:ln>
        </p:spPr>
      </p:pic>
      <p:pic>
        <p:nvPicPr>
          <p:cNvPr id="332" name="Picture 7"/>
          <p:cNvPicPr/>
          <p:nvPr/>
        </p:nvPicPr>
        <p:blipFill>
          <a:blip r:embed="rId8"/>
          <a:stretch/>
        </p:blipFill>
        <p:spPr>
          <a:xfrm>
            <a:off x="307800" y="603720"/>
            <a:ext cx="2361240" cy="25178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CustomShape 1"/>
          <p:cNvSpPr/>
          <p:nvPr/>
        </p:nvSpPr>
        <p:spPr>
          <a:xfrm>
            <a:off x="768240" y="585360"/>
            <a:ext cx="7287480" cy="1497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334" name="Рисунок 333"/>
          <p:cNvPicPr/>
          <p:nvPr/>
        </p:nvPicPr>
        <p:blipFill>
          <a:blip r:embed="rId2"/>
          <a:stretch/>
        </p:blipFill>
        <p:spPr>
          <a:xfrm>
            <a:off x="10080" y="-78840"/>
            <a:ext cx="9251280" cy="6934680"/>
          </a:xfrm>
          <a:prstGeom prst="rect">
            <a:avLst/>
          </a:prstGeom>
          <a:ln>
            <a:noFill/>
          </a:ln>
        </p:spPr>
      </p:pic>
      <p:pic>
        <p:nvPicPr>
          <p:cNvPr id="335" name="Рисунок 7"/>
          <p:cNvPicPr/>
          <p:nvPr/>
        </p:nvPicPr>
        <p:blipFill>
          <a:blip r:embed="rId3"/>
          <a:stretch/>
        </p:blipFill>
        <p:spPr>
          <a:xfrm>
            <a:off x="4537800" y="4713480"/>
            <a:ext cx="4316760" cy="21970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6" name="Picture 2"/>
          <p:cNvPicPr/>
          <p:nvPr/>
        </p:nvPicPr>
        <p:blipFill>
          <a:blip r:embed="rId2"/>
          <a:stretch/>
        </p:blipFill>
        <p:spPr>
          <a:xfrm>
            <a:off x="0" y="0"/>
            <a:ext cx="9141480" cy="6855480"/>
          </a:xfrm>
          <a:prstGeom prst="rect">
            <a:avLst/>
          </a:prstGeom>
          <a:ln>
            <a:noFill/>
          </a:ln>
        </p:spPr>
      </p:pic>
      <p:sp>
        <p:nvSpPr>
          <p:cNvPr id="337" name="CustomShape 1"/>
          <p:cNvSpPr/>
          <p:nvPr/>
        </p:nvSpPr>
        <p:spPr>
          <a:xfrm>
            <a:off x="698400" y="789840"/>
            <a:ext cx="6131880" cy="907560"/>
          </a:xfrm>
          <a:prstGeom prst="rect">
            <a:avLst/>
          </a:prstGeom>
          <a:solidFill>
            <a:srgbClr val="00B0F0"/>
          </a:solidFill>
          <a:ln>
            <a:solidFill>
              <a:srgbClr val="4A7EBB"/>
            </a:solidFill>
            <a:rou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338" name="CustomShape 2"/>
          <p:cNvSpPr/>
          <p:nvPr/>
        </p:nvSpPr>
        <p:spPr>
          <a:xfrm>
            <a:off x="698400" y="692640"/>
            <a:ext cx="7989120" cy="4778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marL="12600">
              <a:lnSpc>
                <a:spcPct val="100000"/>
              </a:lnSpc>
            </a:pPr>
            <a:r>
              <a:rPr lang="ru-RU" sz="32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Целью </a:t>
            </a:r>
            <a:r>
              <a:rPr lang="ru-RU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Федеральной программы</a:t>
            </a:r>
            <a:r>
              <a:rPr lang="ru-RU" sz="3200" b="0" strike="noStrike" spc="35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marL="12600"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marL="12600">
              <a:lnSpc>
                <a:spcPct val="100000"/>
              </a:lnSpc>
            </a:pPr>
            <a:r>
              <a:rPr lang="ru-RU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является </a:t>
            </a:r>
            <a:r>
              <a:rPr lang="ru-RU" sz="3200" b="1" i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разностороннее развитие ребёнка </a:t>
            </a:r>
            <a:r>
              <a:rPr lang="ru-RU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в период  дошкольного детства с учётом возрастных</a:t>
            </a:r>
            <a:r>
              <a:rPr lang="ru-RU" sz="3200" b="0" strike="noStrike" spc="4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</a:t>
            </a:r>
            <a:r>
              <a:rPr lang="ru-RU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и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marL="12600">
              <a:lnSpc>
                <a:spcPct val="100000"/>
              </a:lnSpc>
            </a:pPr>
            <a:r>
              <a:rPr lang="ru-RU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индивидуальных особенностей на </a:t>
            </a:r>
            <a:r>
              <a:rPr lang="ru-RU" sz="3200" b="1" i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основе духовно-  нравственных ценностей российского</a:t>
            </a:r>
            <a:r>
              <a:rPr lang="ru-RU" sz="3200" b="1" i="1" strike="noStrike" spc="15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</a:t>
            </a:r>
            <a:r>
              <a:rPr lang="ru-RU" sz="3200" b="1" i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народа</a:t>
            </a:r>
            <a:r>
              <a:rPr lang="ru-RU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,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marL="12600">
              <a:lnSpc>
                <a:spcPct val="100000"/>
              </a:lnSpc>
            </a:pPr>
            <a:r>
              <a:rPr lang="ru-RU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исторических и национально-культурных</a:t>
            </a:r>
            <a:r>
              <a:rPr lang="ru-RU" sz="3200" b="0" strike="noStrike" spc="52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</a:t>
            </a:r>
            <a:r>
              <a:rPr lang="ru-RU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традиций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marL="12600" algn="r">
              <a:lnSpc>
                <a:spcPct val="150000"/>
              </a:lnSpc>
            </a:pPr>
            <a:r>
              <a:rPr lang="ru-RU" sz="2400" b="1" i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Пункт 14.1 ФОП</a:t>
            </a:r>
            <a:r>
              <a:rPr lang="ru-RU" sz="2400" b="1" i="1" strike="noStrike" spc="-10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</a:t>
            </a:r>
            <a:r>
              <a:rPr lang="ru-RU" sz="2400" b="1" i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ДО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marL="12600" algn="r">
              <a:lnSpc>
                <a:spcPct val="150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marL="12600" algn="ctr"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339" name="CustomShape 3"/>
          <p:cNvSpPr/>
          <p:nvPr/>
        </p:nvSpPr>
        <p:spPr>
          <a:xfrm>
            <a:off x="8893080" y="5300640"/>
            <a:ext cx="180720" cy="366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0" name="Picture 2"/>
          <p:cNvPicPr/>
          <p:nvPr/>
        </p:nvPicPr>
        <p:blipFill>
          <a:blip r:embed="rId2"/>
          <a:stretch/>
        </p:blipFill>
        <p:spPr>
          <a:xfrm>
            <a:off x="0" y="0"/>
            <a:ext cx="9141480" cy="6855480"/>
          </a:xfrm>
          <a:prstGeom prst="rect">
            <a:avLst/>
          </a:prstGeom>
          <a:ln>
            <a:noFill/>
          </a:ln>
        </p:spPr>
      </p:pic>
      <p:sp>
        <p:nvSpPr>
          <p:cNvPr id="341" name="CustomShape 1"/>
          <p:cNvSpPr/>
          <p:nvPr/>
        </p:nvSpPr>
        <p:spPr>
          <a:xfrm>
            <a:off x="0" y="0"/>
            <a:ext cx="1926720" cy="444600"/>
          </a:xfrm>
          <a:prstGeom prst="rect">
            <a:avLst/>
          </a:prstGeom>
          <a:solidFill>
            <a:srgbClr val="00B0F0"/>
          </a:solidFill>
          <a:ln>
            <a:solidFill>
              <a:srgbClr val="4A7EBB"/>
            </a:solidFill>
            <a:rou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342" name="CustomShape 2"/>
          <p:cNvSpPr/>
          <p:nvPr/>
        </p:nvSpPr>
        <p:spPr>
          <a:xfrm>
            <a:off x="0" y="0"/>
            <a:ext cx="8683920" cy="444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43" name="CustomShape 3"/>
          <p:cNvSpPr/>
          <p:nvPr/>
        </p:nvSpPr>
        <p:spPr>
          <a:xfrm>
            <a:off x="0" y="447120"/>
            <a:ext cx="9141480" cy="6408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344" name="Picture 2"/>
          <p:cNvPicPr/>
          <p:nvPr/>
        </p:nvPicPr>
        <p:blipFill>
          <a:blip r:embed="rId3"/>
          <a:stretch/>
        </p:blipFill>
        <p:spPr>
          <a:xfrm>
            <a:off x="0" y="0"/>
            <a:ext cx="9141480" cy="68554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5" name="Picture 2"/>
          <p:cNvPicPr/>
          <p:nvPr/>
        </p:nvPicPr>
        <p:blipFill>
          <a:blip r:embed="rId3"/>
          <a:stretch/>
        </p:blipFill>
        <p:spPr>
          <a:xfrm>
            <a:off x="0" y="0"/>
            <a:ext cx="9141480" cy="6855480"/>
          </a:xfrm>
          <a:prstGeom prst="rect">
            <a:avLst/>
          </a:prstGeom>
          <a:ln>
            <a:noFill/>
          </a:ln>
        </p:spPr>
      </p:pic>
      <p:sp>
        <p:nvSpPr>
          <p:cNvPr id="346" name="CustomShape 1"/>
          <p:cNvSpPr/>
          <p:nvPr/>
        </p:nvSpPr>
        <p:spPr>
          <a:xfrm>
            <a:off x="0" y="0"/>
            <a:ext cx="8635680" cy="554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32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СРАВНИТЕЛЬНАЯ ТАБЛИЦА ООП И ФОП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347" name="CustomShape 2"/>
          <p:cNvSpPr/>
          <p:nvPr/>
        </p:nvSpPr>
        <p:spPr>
          <a:xfrm>
            <a:off x="0" y="606240"/>
            <a:ext cx="4072680" cy="1110600"/>
          </a:xfrm>
          <a:prstGeom prst="rect">
            <a:avLst/>
          </a:prstGeom>
          <a:solidFill>
            <a:srgbClr val="00B0F0"/>
          </a:solidFill>
          <a:ln w="12600">
            <a:solidFill>
              <a:srgbClr val="0070C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Calibri"/>
              </a:rPr>
              <a:t>Примерная основная 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algn="ctr"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Calibri"/>
              </a:rPr>
              <a:t>образовательная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algn="ctr"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Calibri"/>
              </a:rPr>
              <a:t> программа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348" name="CustomShape 3"/>
          <p:cNvSpPr/>
          <p:nvPr/>
        </p:nvSpPr>
        <p:spPr>
          <a:xfrm>
            <a:off x="0" y="1769040"/>
            <a:ext cx="4072680" cy="5058720"/>
          </a:xfrm>
          <a:prstGeom prst="rect">
            <a:avLst/>
          </a:prstGeom>
          <a:solidFill>
            <a:srgbClr val="FFFFFF"/>
          </a:solidFill>
          <a:ln w="19080">
            <a:solidFill>
              <a:srgbClr val="0070C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720">
              <a:lnSpc>
                <a:spcPct val="114000"/>
              </a:lnSpc>
            </a:pPr>
            <a:r>
              <a:rPr lang="ru-RU" sz="18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1. Носит рекомендательный характер.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marL="720">
              <a:lnSpc>
                <a:spcPct val="114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marL="720">
              <a:lnSpc>
                <a:spcPct val="114000"/>
              </a:lnSpc>
            </a:pPr>
            <a:r>
              <a:rPr lang="ru-RU" sz="18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2. Включает в себя описание благоприятных условий для развития воспитанников.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marL="720">
              <a:lnSpc>
                <a:spcPct val="114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marL="720">
              <a:lnSpc>
                <a:spcPct val="114000"/>
              </a:lnSpc>
            </a:pPr>
            <a:r>
              <a:rPr lang="ru-RU" sz="18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3. Целевые ориентиры, которые были не обязательными.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marL="720">
              <a:lnSpc>
                <a:spcPct val="114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349" name="CustomShape 4"/>
          <p:cNvSpPr/>
          <p:nvPr/>
        </p:nvSpPr>
        <p:spPr>
          <a:xfrm>
            <a:off x="4154400" y="606240"/>
            <a:ext cx="4987080" cy="1110600"/>
          </a:xfrm>
          <a:prstGeom prst="rect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Федеральная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algn="ctr"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 образовательная 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algn="ctr"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программа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350" name="CustomShape 5"/>
          <p:cNvSpPr/>
          <p:nvPr/>
        </p:nvSpPr>
        <p:spPr>
          <a:xfrm>
            <a:off x="4154400" y="1769040"/>
            <a:ext cx="4987080" cy="5086440"/>
          </a:xfrm>
          <a:prstGeom prst="rect">
            <a:avLst/>
          </a:prstGeom>
          <a:solidFill>
            <a:srgbClr val="FFFFFF"/>
          </a:solidFill>
          <a:ln w="19080">
            <a:solidFill>
              <a:srgbClr val="0070C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720">
              <a:lnSpc>
                <a:spcPct val="114000"/>
              </a:lnSpc>
            </a:pPr>
            <a:r>
              <a:rPr lang="ru-RU" sz="18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1. Нормативный правовой документ, равный по статусу ФГОС.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marL="720">
              <a:lnSpc>
                <a:spcPct val="114000"/>
              </a:lnSpc>
            </a:pPr>
            <a:r>
              <a:rPr lang="ru-RU" sz="18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2.</a:t>
            </a:r>
            <a:r>
              <a:rPr lang="ru-RU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  <a:ea typeface="DejaVu Sans"/>
              </a:rPr>
              <a:t> </a:t>
            </a:r>
            <a:r>
              <a:rPr lang="ru-RU" sz="18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Приводит конкретные задачи по разностороннему развитию подопечных, а именно обеспечение развития физических, личностных и нравственных качеств, привитие любви к Родине, развитие интеллектуальных способностей и талантов.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marL="720">
              <a:lnSpc>
                <a:spcPct val="114000"/>
              </a:lnSpc>
            </a:pPr>
            <a:r>
              <a:rPr lang="ru-RU" sz="18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3. Педагогическая диагностика  достижения планируемых</a:t>
            </a:r>
            <a:r>
              <a:rPr lang="ru-RU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</a:t>
            </a:r>
            <a:r>
              <a:rPr lang="ru-RU" sz="18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результатов.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marL="720">
              <a:lnSpc>
                <a:spcPct val="114000"/>
              </a:lnSpc>
            </a:pPr>
            <a:r>
              <a:rPr lang="ru-RU" sz="18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4. Входит программа воспитания, федеральный календарный план воспитательной работы (включая примерный перечень</a:t>
            </a:r>
            <a:r>
              <a:rPr lang="ru-RU" sz="1800" b="1" strike="noStrike" spc="52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</a:t>
            </a:r>
            <a:r>
              <a:rPr lang="ru-RU" sz="18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основных</a:t>
            </a:r>
            <a:r>
              <a:rPr lang="ru-RU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</a:t>
            </a:r>
            <a:r>
              <a:rPr lang="ru-RU" sz="18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государственных и народных праздников, памятных</a:t>
            </a:r>
            <a:r>
              <a:rPr lang="ru-RU" sz="1800" b="1" strike="noStrike" spc="182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</a:t>
            </a:r>
            <a:r>
              <a:rPr lang="ru-RU" sz="18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дат)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marL="720">
              <a:lnSpc>
                <a:spcPct val="114000"/>
              </a:lnSpc>
            </a:pPr>
            <a:r>
              <a:rPr lang="ru-RU" sz="18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и коррекционно-развивающая работа.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marL="720">
              <a:lnSpc>
                <a:spcPct val="114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CustomShape 1"/>
          <p:cNvSpPr/>
          <p:nvPr/>
        </p:nvSpPr>
        <p:spPr>
          <a:xfrm>
            <a:off x="457200" y="221040"/>
            <a:ext cx="8226720" cy="1247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52" name="CustomShape 2"/>
          <p:cNvSpPr/>
          <p:nvPr/>
        </p:nvSpPr>
        <p:spPr>
          <a:xfrm>
            <a:off x="457200" y="1604520"/>
            <a:ext cx="8226720" cy="3974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353" name="Picture 2"/>
          <p:cNvPicPr/>
          <p:nvPr/>
        </p:nvPicPr>
        <p:blipFill>
          <a:blip r:embed="rId2"/>
          <a:stretch/>
        </p:blipFill>
        <p:spPr>
          <a:xfrm>
            <a:off x="0" y="0"/>
            <a:ext cx="9141480" cy="68554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4" name="Picture 2"/>
          <p:cNvPicPr/>
          <p:nvPr/>
        </p:nvPicPr>
        <p:blipFill>
          <a:blip r:embed="rId2"/>
          <a:stretch/>
        </p:blipFill>
        <p:spPr>
          <a:xfrm>
            <a:off x="0" y="0"/>
            <a:ext cx="9141480" cy="6855480"/>
          </a:xfrm>
          <a:prstGeom prst="rect">
            <a:avLst/>
          </a:prstGeom>
          <a:ln>
            <a:noFill/>
          </a:ln>
        </p:spPr>
      </p:pic>
      <p:sp>
        <p:nvSpPr>
          <p:cNvPr id="355" name="CustomShape 1"/>
          <p:cNvSpPr/>
          <p:nvPr/>
        </p:nvSpPr>
        <p:spPr>
          <a:xfrm>
            <a:off x="713520" y="476640"/>
            <a:ext cx="7887240" cy="5969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marL="458280" indent="-454680">
              <a:lnSpc>
                <a:spcPct val="100000"/>
              </a:lnSpc>
              <a:buClr>
                <a:srgbClr val="002060"/>
              </a:buClr>
              <a:buFont typeface="Arial"/>
              <a:buChar char="•"/>
            </a:pPr>
            <a:r>
              <a:rPr lang="ru-RU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более детализирована,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marL="458280" indent="-454680">
              <a:lnSpc>
                <a:spcPct val="100000"/>
              </a:lnSpc>
              <a:buClr>
                <a:srgbClr val="002060"/>
              </a:buClr>
              <a:buFont typeface="Arial"/>
              <a:buChar char="•"/>
            </a:pPr>
            <a:r>
              <a:rPr lang="ru-RU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рассчитана на дошкольное воспитание разных возрастных групп,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marL="458280" indent="-454680">
              <a:lnSpc>
                <a:spcPct val="100000"/>
              </a:lnSpc>
              <a:buClr>
                <a:srgbClr val="002060"/>
              </a:buClr>
              <a:buFont typeface="Arial"/>
              <a:buChar char="•"/>
            </a:pPr>
            <a:r>
              <a:rPr lang="ru-RU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направлена на воспитание патриотических и интернациональных чувств,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marL="458280" indent="-454680">
              <a:lnSpc>
                <a:spcPct val="100000"/>
              </a:lnSpc>
              <a:buClr>
                <a:srgbClr val="002060"/>
              </a:buClr>
              <a:buFont typeface="Arial"/>
              <a:buChar char="•"/>
            </a:pPr>
            <a:r>
              <a:rPr lang="ru-RU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сделан акцент на правила безопасного поведения в различных ситуациях,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marL="458280" indent="-454680">
              <a:lnSpc>
                <a:spcPct val="100000"/>
              </a:lnSpc>
              <a:buClr>
                <a:srgbClr val="002060"/>
              </a:buClr>
              <a:buFont typeface="Arial"/>
              <a:buChar char="•"/>
            </a:pPr>
            <a:r>
              <a:rPr lang="ru-RU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представлен примерный перечень музыкальных и художественных произведений искусства, анимационных и кинематографических произведений.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356" name="CustomShape 2"/>
          <p:cNvSpPr/>
          <p:nvPr/>
        </p:nvSpPr>
        <p:spPr>
          <a:xfrm>
            <a:off x="0" y="0"/>
            <a:ext cx="9141480" cy="771120"/>
          </a:xfrm>
          <a:prstGeom prst="rect">
            <a:avLst/>
          </a:prstGeom>
          <a:ln>
            <a:solidFill>
              <a:srgbClr val="4A7EBB"/>
            </a:solidFill>
            <a:round/>
          </a:ln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marL="91440" indent="-88920" algn="ctr">
              <a:lnSpc>
                <a:spcPct val="100000"/>
              </a:lnSpc>
              <a:buClr>
                <a:srgbClr val="1CADE4"/>
              </a:buClr>
              <a:buFont typeface="Tw Cen MT"/>
              <a:buChar char=" "/>
            </a:pPr>
            <a:r>
              <a:rPr lang="ru-RU" sz="32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Отличие ФОП ДО от ООП ДО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/>
          <p:nvPr/>
        </p:nvPicPr>
        <p:blipFill>
          <a:blip r:embed="rId2"/>
          <a:stretch/>
        </p:blipFill>
        <p:spPr>
          <a:xfrm>
            <a:off x="0" y="0"/>
            <a:ext cx="9141480" cy="6855480"/>
          </a:xfrm>
          <a:prstGeom prst="rect">
            <a:avLst/>
          </a:prstGeom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467544" y="188640"/>
            <a:ext cx="8424936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Внедрение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 ФОП должно дать детям в разных 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регионах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 страны равный доступ к качественному дошкольному образованию с ориентиром на воспитание и развитие ребенка как гражданина Российской Федерации. 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итоге это должно способствовать более полноценной и успешной подготовке к школе и жизни в целом.</a:t>
            </a:r>
          </a:p>
        </p:txBody>
      </p:sp>
    </p:spTree>
    <p:extLst>
      <p:ext uri="{BB962C8B-B14F-4D97-AF65-F5344CB8AC3E}">
        <p14:creationId xmlns:p14="http://schemas.microsoft.com/office/powerpoint/2010/main" val="1668124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9" name="Picture 2"/>
          <p:cNvPicPr/>
          <p:nvPr/>
        </p:nvPicPr>
        <p:blipFill>
          <a:blip r:embed="rId2"/>
          <a:stretch/>
        </p:blipFill>
        <p:spPr>
          <a:xfrm>
            <a:off x="0" y="0"/>
            <a:ext cx="9141480" cy="6855480"/>
          </a:xfrm>
          <a:prstGeom prst="rect">
            <a:avLst/>
          </a:prstGeom>
          <a:ln>
            <a:noFill/>
          </a:ln>
        </p:spPr>
      </p:pic>
      <p:sp>
        <p:nvSpPr>
          <p:cNvPr id="360" name="CustomShape 1"/>
          <p:cNvSpPr/>
          <p:nvPr/>
        </p:nvSpPr>
        <p:spPr>
          <a:xfrm>
            <a:off x="1835640" y="1361160"/>
            <a:ext cx="5613120" cy="1733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5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Georgia"/>
                <a:ea typeface="DejaVu Sans"/>
              </a:rPr>
              <a:t>Спасибо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algn="ctr">
              <a:lnSpc>
                <a:spcPct val="100000"/>
              </a:lnSpc>
            </a:pPr>
            <a:r>
              <a:rPr lang="ru-RU" sz="5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Georgia"/>
                <a:ea typeface="DejaVu Sans"/>
              </a:rPr>
              <a:t>за внимание!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pic>
        <p:nvPicPr>
          <p:cNvPr id="361" name="Picture 2"/>
          <p:cNvPicPr/>
          <p:nvPr/>
        </p:nvPicPr>
        <p:blipFill>
          <a:blip r:embed="rId3"/>
          <a:stretch/>
        </p:blipFill>
        <p:spPr>
          <a:xfrm>
            <a:off x="1835640" y="3357000"/>
            <a:ext cx="5685120" cy="28918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CustomShape 1"/>
          <p:cNvSpPr/>
          <p:nvPr/>
        </p:nvSpPr>
        <p:spPr>
          <a:xfrm>
            <a:off x="457200" y="221040"/>
            <a:ext cx="8226720" cy="1247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93" name="CustomShape 2"/>
          <p:cNvSpPr/>
          <p:nvPr/>
        </p:nvSpPr>
        <p:spPr>
          <a:xfrm>
            <a:off x="457200" y="1604520"/>
            <a:ext cx="8226720" cy="3974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294" name="Picture 2"/>
          <p:cNvPicPr/>
          <p:nvPr/>
        </p:nvPicPr>
        <p:blipFill>
          <a:blip r:embed="rId2"/>
          <a:stretch/>
        </p:blipFill>
        <p:spPr>
          <a:xfrm>
            <a:off x="0" y="0"/>
            <a:ext cx="9141480" cy="68554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5" name="Picture 2"/>
          <p:cNvPicPr/>
          <p:nvPr/>
        </p:nvPicPr>
        <p:blipFill>
          <a:blip r:embed="rId3"/>
          <a:stretch/>
        </p:blipFill>
        <p:spPr>
          <a:xfrm>
            <a:off x="0" y="0"/>
            <a:ext cx="9141480" cy="6855480"/>
          </a:xfrm>
          <a:prstGeom prst="rect">
            <a:avLst/>
          </a:prstGeom>
          <a:ln>
            <a:noFill/>
          </a:ln>
        </p:spPr>
      </p:pic>
      <p:sp>
        <p:nvSpPr>
          <p:cNvPr id="296" name="CustomShape 1"/>
          <p:cNvSpPr/>
          <p:nvPr/>
        </p:nvSpPr>
        <p:spPr>
          <a:xfrm>
            <a:off x="69480" y="69480"/>
            <a:ext cx="9072000" cy="5804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45720" algn="ctr"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marL="45720" algn="ctr">
              <a:lnSpc>
                <a:spcPct val="100000"/>
              </a:lnSpc>
            </a:pPr>
            <a:r>
              <a:rPr lang="ru-RU" sz="32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Уважаемые родители!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marL="45720" algn="ctr">
              <a:lnSpc>
                <a:spcPct val="170000"/>
              </a:lnSpc>
            </a:pPr>
            <a:r>
              <a:rPr lang="ru-RU" sz="2800" b="1" i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С 1 сентября 2023 </a:t>
            </a:r>
            <a:r>
              <a:rPr lang="ru-RU" sz="28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года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marL="45720" algn="ctr">
              <a:lnSpc>
                <a:spcPct val="170000"/>
              </a:lnSpc>
            </a:pPr>
            <a:r>
              <a:rPr lang="ru-RU" sz="28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дошкольные учреждения начали работать по новой </a:t>
            </a:r>
            <a:r>
              <a:rPr lang="ru-RU" sz="2800" b="1" i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федеральной образовательной программе дошкольного образования </a:t>
            </a:r>
            <a:r>
              <a:rPr lang="ru-RU" sz="28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(ФОП ДО).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marL="45720" algn="ctr">
              <a:lnSpc>
                <a:spcPct val="170000"/>
              </a:lnSpc>
            </a:pPr>
            <a:r>
              <a:rPr lang="ru-RU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ФЕДЕРАЛЬНАЯ ОБРАЗОВАТЕЛЬНАЯ ПРОГРАММА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marL="45720" algn="ctr">
              <a:lnSpc>
                <a:spcPct val="170000"/>
              </a:lnSpc>
            </a:pPr>
            <a:r>
              <a:rPr lang="ru-RU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ДОШКОЛЬНОГО  ОБРАЗОВАНИЯ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marL="45720" algn="ctr">
              <a:lnSpc>
                <a:spcPct val="170000"/>
              </a:lnSpc>
            </a:pPr>
            <a:r>
              <a:rPr lang="ru-RU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– это обязательный для всех детских садов документ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marL="45720" algn="ctr">
              <a:lnSpc>
                <a:spcPct val="170000"/>
              </a:lnSpc>
            </a:pPr>
            <a:r>
              <a:rPr lang="ru-RU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утвержден Приказом Минпросвещения от 25.11 2022г. № 1028.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" name="Picture 2"/>
          <p:cNvPicPr/>
          <p:nvPr/>
        </p:nvPicPr>
        <p:blipFill>
          <a:blip r:embed="rId2"/>
          <a:stretch/>
        </p:blipFill>
        <p:spPr>
          <a:xfrm>
            <a:off x="0" y="0"/>
            <a:ext cx="9141480" cy="6855480"/>
          </a:xfrm>
          <a:prstGeom prst="rect">
            <a:avLst/>
          </a:prstGeom>
          <a:ln>
            <a:noFill/>
          </a:ln>
        </p:spPr>
      </p:pic>
      <p:sp>
        <p:nvSpPr>
          <p:cNvPr id="298" name="CustomShape 1"/>
          <p:cNvSpPr/>
          <p:nvPr/>
        </p:nvSpPr>
        <p:spPr>
          <a:xfrm>
            <a:off x="0" y="0"/>
            <a:ext cx="9073800" cy="1434240"/>
          </a:xfrm>
          <a:prstGeom prst="rect">
            <a:avLst/>
          </a:prstGeom>
          <a:solidFill>
            <a:srgbClr val="00B0F0"/>
          </a:solidFill>
          <a:ln>
            <a:solidFill>
              <a:srgbClr val="4A7EBB"/>
            </a:solidFill>
            <a:rou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299" name="CustomShape 2"/>
          <p:cNvSpPr/>
          <p:nvPr/>
        </p:nvSpPr>
        <p:spPr>
          <a:xfrm>
            <a:off x="613080" y="301320"/>
            <a:ext cx="8059680" cy="6238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Georgia"/>
                <a:ea typeface="DejaVu Sans"/>
              </a:rPr>
              <a:t>ФОП ДО - это норматив, который был разработан для осуществления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algn="ctr"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Georgia"/>
                <a:ea typeface="DejaVu Sans"/>
              </a:rPr>
              <a:t> следующих функций</a:t>
            </a:r>
            <a:r>
              <a:rPr lang="ru-RU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Georgia"/>
                <a:ea typeface="DejaVu Sans"/>
              </a:rPr>
              <a:t>: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marL="343080" indent="-339480">
              <a:lnSpc>
                <a:spcPct val="100000"/>
              </a:lnSpc>
              <a:buClr>
                <a:srgbClr val="002060"/>
              </a:buClr>
              <a:buFont typeface="Wingdings" charset="2"/>
              <a:buChar char="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Georgia"/>
                <a:ea typeface="DejaVu Sans"/>
              </a:rPr>
              <a:t>создать единое федеральное образовательное пространство для воспитания и развития дошкольников;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marL="343080" indent="-339480">
              <a:lnSpc>
                <a:spcPct val="100000"/>
              </a:lnSpc>
              <a:buClr>
                <a:srgbClr val="002060"/>
              </a:buClr>
              <a:buFont typeface="Wingdings" charset="2"/>
              <a:buChar char="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Georgia"/>
                <a:ea typeface="DejaVu Sans"/>
              </a:rPr>
              <a:t>обеспечить детям и родителям равные и качественные условия дошкольного образования на всей территории России;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marL="343080" indent="-339480">
              <a:lnSpc>
                <a:spcPct val="100000"/>
              </a:lnSpc>
              <a:buClr>
                <a:srgbClr val="002060"/>
              </a:buClr>
              <a:buFont typeface="Wingdings" charset="2"/>
              <a:buChar char="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Georgia"/>
                <a:ea typeface="DejaVu Sans"/>
              </a:rPr>
              <a:t>создать единое ядро содержания дошкольного образования, которое будет приобщать детей к традиционным духовно-нравственным и социокультурным ценностям, а также воспитает в них тягу и любовь к истории и культуре своей страны, малой родины и семьи;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marL="343080" indent="-339480">
              <a:lnSpc>
                <a:spcPct val="100000"/>
              </a:lnSpc>
              <a:buClr>
                <a:srgbClr val="002060"/>
              </a:buClr>
              <a:buFont typeface="Wingdings" charset="2"/>
              <a:buChar char="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Georgia"/>
                <a:ea typeface="DejaVu Sans"/>
              </a:rPr>
              <a:t>воспитывать и развивать ребенка с активной гражданской позицией, патриотическими взглядами и ценностями.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300" name="CustomShape 3"/>
          <p:cNvSpPr/>
          <p:nvPr/>
        </p:nvSpPr>
        <p:spPr>
          <a:xfrm>
            <a:off x="8893080" y="5300640"/>
            <a:ext cx="180720" cy="366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1" name="Picture 2"/>
          <p:cNvPicPr/>
          <p:nvPr/>
        </p:nvPicPr>
        <p:blipFill>
          <a:blip r:embed="rId2"/>
          <a:stretch/>
        </p:blipFill>
        <p:spPr>
          <a:xfrm>
            <a:off x="0" y="0"/>
            <a:ext cx="9141480" cy="6855480"/>
          </a:xfrm>
          <a:prstGeom prst="rect">
            <a:avLst/>
          </a:prstGeom>
          <a:ln>
            <a:noFill/>
          </a:ln>
        </p:spPr>
      </p:pic>
      <p:sp>
        <p:nvSpPr>
          <p:cNvPr id="302" name="CustomShape 1"/>
          <p:cNvSpPr/>
          <p:nvPr/>
        </p:nvSpPr>
        <p:spPr>
          <a:xfrm>
            <a:off x="99360" y="3285000"/>
            <a:ext cx="8942760" cy="3371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45720"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«Мы разрабатываем такую программу, я, наверно, впервые об этом скажу, помощи родителям, у которых родился ребенок, именно с точки зрения того, как его воспитывать. Ребенок в дошкольном детстве должен максимально развиваться, он должен общаться со сверстниками, играть, у него должны развиваться основные психологические функции. А в школе его уже потом научат читать и писать»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marL="44280" indent="2820960" algn="ctr">
              <a:lnSpc>
                <a:spcPct val="100000"/>
              </a:lnSpc>
            </a:pPr>
            <a:r>
              <a:rPr lang="ru-RU" sz="2000" b="1" i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                                   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marL="44280" indent="2820960" algn="ctr">
              <a:lnSpc>
                <a:spcPct val="100000"/>
              </a:lnSpc>
            </a:pPr>
            <a:r>
              <a:rPr lang="ru-RU" sz="2000" b="1" i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                                    Министр просвещения России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marL="44280" indent="2820960" algn="ctr">
              <a:lnSpc>
                <a:spcPct val="100000"/>
              </a:lnSpc>
            </a:pPr>
            <a:r>
              <a:rPr lang="ru-RU" sz="2000" b="1" i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                           Кравцов Сергей Сергеевич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pic>
        <p:nvPicPr>
          <p:cNvPr id="303" name="Picture 2"/>
          <p:cNvPicPr/>
          <p:nvPr/>
        </p:nvPicPr>
        <p:blipFill>
          <a:blip r:embed="rId3"/>
          <a:stretch/>
        </p:blipFill>
        <p:spPr>
          <a:xfrm>
            <a:off x="683640" y="473760"/>
            <a:ext cx="3452760" cy="2594880"/>
          </a:xfrm>
          <a:prstGeom prst="rect">
            <a:avLst/>
          </a:prstGeom>
          <a:ln w="9360">
            <a:solidFill>
              <a:schemeClr val="tx1"/>
            </a:solidFill>
            <a:miter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04" name="Picture 3"/>
          <p:cNvPicPr/>
          <p:nvPr/>
        </p:nvPicPr>
        <p:blipFill>
          <a:blip r:embed="rId4"/>
          <a:stretch/>
        </p:blipFill>
        <p:spPr>
          <a:xfrm>
            <a:off x="5292000" y="614520"/>
            <a:ext cx="2876760" cy="2313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6" name="Рисунок 305"/>
          <p:cNvPicPr/>
          <p:nvPr/>
        </p:nvPicPr>
        <p:blipFill>
          <a:blip r:embed="rId2"/>
          <a:stretch/>
        </p:blipFill>
        <p:spPr>
          <a:xfrm>
            <a:off x="0" y="-102240"/>
            <a:ext cx="9723960" cy="72885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" name="Picture 2"/>
          <p:cNvPicPr/>
          <p:nvPr/>
        </p:nvPicPr>
        <p:blipFill>
          <a:blip r:embed="rId3"/>
          <a:stretch/>
        </p:blipFill>
        <p:spPr>
          <a:xfrm>
            <a:off x="0" y="0"/>
            <a:ext cx="9141480" cy="6855480"/>
          </a:xfrm>
          <a:prstGeom prst="rect">
            <a:avLst/>
          </a:prstGeom>
          <a:ln>
            <a:noFill/>
          </a:ln>
        </p:spPr>
      </p:pic>
      <p:sp>
        <p:nvSpPr>
          <p:cNvPr id="308" name="CustomShape 1"/>
          <p:cNvSpPr/>
          <p:nvPr/>
        </p:nvSpPr>
        <p:spPr>
          <a:xfrm>
            <a:off x="109440" y="4266720"/>
            <a:ext cx="1915560" cy="1370520"/>
          </a:xfrm>
          <a:prstGeom prst="rect">
            <a:avLst/>
          </a:prstGeom>
          <a:ln>
            <a:solidFill>
              <a:srgbClr val="1E2E68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5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rebuchet MS"/>
                <a:ea typeface="DejaVu Sans"/>
              </a:rPr>
              <a:t>ФОП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309" name="CustomShape 2"/>
          <p:cNvSpPr/>
          <p:nvPr/>
        </p:nvSpPr>
        <p:spPr>
          <a:xfrm>
            <a:off x="3202200" y="4266720"/>
            <a:ext cx="2284560" cy="1370520"/>
          </a:xfrm>
          <a:prstGeom prst="rect">
            <a:avLst/>
          </a:prstGeom>
          <a:ln>
            <a:solidFill>
              <a:srgbClr val="1E2E68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4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rebuchet MS"/>
                <a:ea typeface="DejaVu Sans"/>
              </a:rPr>
              <a:t>ФГОС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310" name="CustomShape 3"/>
          <p:cNvSpPr/>
          <p:nvPr/>
        </p:nvSpPr>
        <p:spPr>
          <a:xfrm>
            <a:off x="6663960" y="4266720"/>
            <a:ext cx="2228400" cy="1580040"/>
          </a:xfrm>
          <a:prstGeom prst="rect">
            <a:avLst/>
          </a:prstGeom>
          <a:ln>
            <a:solidFill>
              <a:srgbClr val="1E2E68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4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rebuchet MS"/>
                <a:ea typeface="DejaVu Sans"/>
              </a:rPr>
              <a:t>Основа для ОП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311" name="CustomShape 4"/>
          <p:cNvSpPr/>
          <p:nvPr/>
        </p:nvSpPr>
        <p:spPr>
          <a:xfrm>
            <a:off x="2158200" y="4496760"/>
            <a:ext cx="910800" cy="910800"/>
          </a:xfrm>
          <a:prstGeom prst="mathPlus">
            <a:avLst>
              <a:gd name="adj1" fmla="val 23520"/>
            </a:avLst>
          </a:prstGeom>
          <a:ln>
            <a:solidFill>
              <a:srgbClr val="1E2E68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12" name="CustomShape 5"/>
          <p:cNvSpPr/>
          <p:nvPr/>
        </p:nvSpPr>
        <p:spPr>
          <a:xfrm flipV="1">
            <a:off x="5489640" y="4480560"/>
            <a:ext cx="1172160" cy="914760"/>
          </a:xfrm>
          <a:prstGeom prst="mathEqual">
            <a:avLst>
              <a:gd name="adj1" fmla="val 23520"/>
              <a:gd name="adj2" fmla="val 11760"/>
            </a:avLst>
          </a:prstGeom>
          <a:ln>
            <a:solidFill>
              <a:srgbClr val="1E2E68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13" name="CustomShape 6"/>
          <p:cNvSpPr/>
          <p:nvPr/>
        </p:nvSpPr>
        <p:spPr>
          <a:xfrm>
            <a:off x="447120" y="387720"/>
            <a:ext cx="7511400" cy="1442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32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Федеральная образовательная программа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algn="ctr">
              <a:lnSpc>
                <a:spcPct val="100000"/>
              </a:lnSpc>
            </a:pPr>
            <a:r>
              <a:rPr lang="ru-RU" sz="32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дошкольного образования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algn="ctr">
              <a:lnSpc>
                <a:spcPct val="100000"/>
              </a:lnSpc>
            </a:pPr>
            <a:r>
              <a:rPr lang="ru-RU" sz="32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и Федеральный государственный стандарт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algn="ctr">
              <a:lnSpc>
                <a:spcPct val="100000"/>
              </a:lnSpc>
            </a:pPr>
            <a:r>
              <a:rPr lang="ru-RU" sz="32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дошкольного образования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algn="ctr">
              <a:lnSpc>
                <a:spcPct val="100000"/>
              </a:lnSpc>
            </a:pPr>
            <a:r>
              <a:rPr lang="ru-RU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станут основой для разработки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algn="ctr">
              <a:lnSpc>
                <a:spcPct val="100000"/>
              </a:lnSpc>
            </a:pPr>
            <a:r>
              <a:rPr lang="ru-RU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образовательных программ ДОО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5" name="Рисунок 304"/>
          <p:cNvPicPr/>
          <p:nvPr/>
        </p:nvPicPr>
        <p:blipFill>
          <a:blip r:embed="rId2"/>
          <a:stretch/>
        </p:blipFill>
        <p:spPr>
          <a:xfrm>
            <a:off x="-2160" y="0"/>
            <a:ext cx="9146520" cy="68562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4" name="Picture 2"/>
          <p:cNvPicPr/>
          <p:nvPr/>
        </p:nvPicPr>
        <p:blipFill>
          <a:blip r:embed="rId2"/>
          <a:stretch/>
        </p:blipFill>
        <p:spPr>
          <a:xfrm>
            <a:off x="0" y="0"/>
            <a:ext cx="9141480" cy="6855480"/>
          </a:xfrm>
          <a:prstGeom prst="rect">
            <a:avLst/>
          </a:prstGeom>
          <a:ln>
            <a:noFill/>
          </a:ln>
        </p:spPr>
      </p:pic>
      <p:sp>
        <p:nvSpPr>
          <p:cNvPr id="315" name="CustomShape 1"/>
          <p:cNvSpPr/>
          <p:nvPr/>
        </p:nvSpPr>
        <p:spPr>
          <a:xfrm>
            <a:off x="401040" y="2147760"/>
            <a:ext cx="2220480" cy="3363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0320" rIns="0" bIns="0"/>
          <a:lstStyle/>
          <a:p>
            <a:pPr marL="9360">
              <a:lnSpc>
                <a:spcPts val="1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marL="9360">
              <a:lnSpc>
                <a:spcPts val="1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marL="9360">
              <a:lnSpc>
                <a:spcPts val="1"/>
              </a:lnSpc>
            </a:pPr>
            <a:r>
              <a:rPr lang="ru-RU" sz="2000" b="1" strike="noStrike" spc="-4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Р</a:t>
            </a:r>
            <a:r>
              <a:rPr lang="ru-RU" sz="20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егиональный  компонент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marL="9360">
              <a:lnSpc>
                <a:spcPts val="1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marL="9360">
              <a:lnSpc>
                <a:spcPts val="1"/>
              </a:lnSpc>
            </a:pPr>
            <a:r>
              <a:rPr lang="ru-RU" sz="20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Парциальные  программы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marL="9360"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marL="9360"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marL="9360">
              <a:lnSpc>
                <a:spcPct val="100000"/>
              </a:lnSpc>
            </a:pPr>
            <a:r>
              <a:rPr lang="ru-RU" sz="20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Традиции</a:t>
            </a:r>
            <a:r>
              <a:rPr lang="ru-RU" sz="2000" b="1" strike="noStrike" spc="-18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ru-RU" sz="20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ДОО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316" name="CustomShape 2"/>
          <p:cNvSpPr/>
          <p:nvPr/>
        </p:nvSpPr>
        <p:spPr>
          <a:xfrm>
            <a:off x="6030360" y="2709720"/>
            <a:ext cx="837000" cy="281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9360" rIns="0" bIns="0"/>
          <a:lstStyle/>
          <a:p>
            <a:pPr marL="9360">
              <a:lnSpc>
                <a:spcPct val="100000"/>
              </a:lnSpc>
            </a:pPr>
            <a:r>
              <a:rPr lang="ru-RU" sz="18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ФОП</a:t>
            </a:r>
            <a:r>
              <a:rPr lang="ru-RU" sz="1800" b="1" strike="noStrike" spc="-49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ru-RU" sz="18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ДО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317" name="CustomShape 3"/>
          <p:cNvSpPr/>
          <p:nvPr/>
        </p:nvSpPr>
        <p:spPr>
          <a:xfrm>
            <a:off x="1519200" y="2579760"/>
            <a:ext cx="5109480" cy="254124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18" name="CustomShape 4"/>
          <p:cNvSpPr/>
          <p:nvPr/>
        </p:nvSpPr>
        <p:spPr>
          <a:xfrm>
            <a:off x="4738320" y="3471480"/>
            <a:ext cx="938880" cy="645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9000" rIns="0" bIns="0"/>
          <a:lstStyle/>
          <a:p>
            <a:pPr algn="ctr">
              <a:lnSpc>
                <a:spcPts val="1"/>
              </a:lnSpc>
            </a:pPr>
            <a:r>
              <a:rPr lang="ru-RU" sz="12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Обязательная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algn="ctr">
              <a:lnSpc>
                <a:spcPts val="1"/>
              </a:lnSpc>
            </a:pPr>
            <a:r>
              <a:rPr lang="ru-RU" sz="12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часть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marL="360" algn="ctr">
              <a:lnSpc>
                <a:spcPts val="1"/>
              </a:lnSpc>
            </a:pPr>
            <a:r>
              <a:rPr lang="ru-RU" sz="18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60%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319" name="CustomShape 5"/>
          <p:cNvSpPr/>
          <p:nvPr/>
        </p:nvSpPr>
        <p:spPr>
          <a:xfrm>
            <a:off x="2382840" y="2954880"/>
            <a:ext cx="1402560" cy="992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24120" rIns="0" bIns="0"/>
          <a:lstStyle/>
          <a:p>
            <a:pPr marL="9000" algn="ctr">
              <a:lnSpc>
                <a:spcPct val="91000"/>
              </a:lnSpc>
            </a:pPr>
            <a:r>
              <a:rPr lang="ru-RU" sz="1200" b="1" strike="noStrike" spc="-1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Часть,</a:t>
            </a:r>
            <a:r>
              <a:rPr lang="ru-RU" sz="1200" b="1" strike="noStrike" spc="-29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ru-RU" sz="1200" b="1" strike="noStrike" spc="-1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формируемая  участниками  образовательных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marL="9000" algn="ctr">
              <a:lnSpc>
                <a:spcPts val="1"/>
              </a:lnSpc>
            </a:pPr>
            <a:r>
              <a:rPr lang="ru-RU" sz="1200" b="1" strike="noStrike" spc="-1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отношений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marL="9000" algn="ctr">
              <a:lnSpc>
                <a:spcPts val="1"/>
              </a:lnSpc>
            </a:pPr>
            <a:r>
              <a:rPr lang="ru-RU" sz="1800" b="1" strike="noStrike" spc="-1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40%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320" name="CustomShape 6"/>
          <p:cNvSpPr/>
          <p:nvPr/>
        </p:nvSpPr>
        <p:spPr>
          <a:xfrm>
            <a:off x="99360" y="1564920"/>
            <a:ext cx="8226720" cy="3974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marL="91440" indent="-88920">
              <a:lnSpc>
                <a:spcPct val="90000"/>
              </a:lnSpc>
              <a:buClr>
                <a:srgbClr val="1CADE4"/>
              </a:buClr>
              <a:buFont typeface="Tw Cen MT"/>
              <a:buChar char=" 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  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321" name="CustomShape 7"/>
          <p:cNvSpPr/>
          <p:nvPr/>
        </p:nvSpPr>
        <p:spPr>
          <a:xfrm>
            <a:off x="0" y="0"/>
            <a:ext cx="9141480" cy="1464480"/>
          </a:xfrm>
          <a:prstGeom prst="rect">
            <a:avLst/>
          </a:prstGeom>
          <a:solidFill>
            <a:srgbClr val="1CADE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ru-RU" sz="3200" b="1" strike="noStrike" cap="all" spc="80">
                <a:solidFill>
                  <a:srgbClr val="0D0D0D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Структура ФОП дошкольного образования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521</TotalTime>
  <Words>496</Words>
  <Application>Microsoft Office PowerPoint</Application>
  <PresentationFormat>Экран (4:3)</PresentationFormat>
  <Paragraphs>99</Paragraphs>
  <Slides>18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7</vt:i4>
      </vt:variant>
      <vt:variant>
        <vt:lpstr>Заголовки слайдов</vt:lpstr>
      </vt:variant>
      <vt:variant>
        <vt:i4>18</vt:i4>
      </vt:variant>
    </vt:vector>
  </HeadingPairs>
  <TitlesOfParts>
    <vt:vector size="25" baseType="lpstr"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user</dc:creator>
  <dc:description/>
  <cp:lastModifiedBy>Ирина</cp:lastModifiedBy>
  <cp:revision>68</cp:revision>
  <dcterms:created xsi:type="dcterms:W3CDTF">2023-02-22T14:53:18Z</dcterms:created>
  <dcterms:modified xsi:type="dcterms:W3CDTF">2023-11-07T07:40:19Z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Company">
    <vt:lpwstr>SPecialiST RePack</vt:lpwstr>
  </property>
  <property fmtid="{D5CDD505-2E9C-101B-9397-08002B2CF9AE}" pid="4" name="HiddenSlides">
    <vt:i4>0</vt:i4>
  </property>
  <property fmtid="{D5CDD505-2E9C-101B-9397-08002B2CF9AE}" pid="5" name="HyperlinksChanged">
    <vt:bool>false</vt:bool>
  </property>
  <property fmtid="{D5CDD505-2E9C-101B-9397-08002B2CF9AE}" pid="6" name="LinksUpToDate">
    <vt:bool>false</vt:bool>
  </property>
  <property fmtid="{D5CDD505-2E9C-101B-9397-08002B2CF9AE}" pid="7" name="MMClips">
    <vt:i4>0</vt:i4>
  </property>
  <property fmtid="{D5CDD505-2E9C-101B-9397-08002B2CF9AE}" pid="8" name="Notes">
    <vt:i4>3</vt:i4>
  </property>
  <property fmtid="{D5CDD505-2E9C-101B-9397-08002B2CF9AE}" pid="9" name="PresentationFormat">
    <vt:lpwstr>Экран (4:3)</vt:lpwstr>
  </property>
  <property fmtid="{D5CDD505-2E9C-101B-9397-08002B2CF9AE}" pid="10" name="ScaleCrop">
    <vt:bool>false</vt:bool>
  </property>
  <property fmtid="{D5CDD505-2E9C-101B-9397-08002B2CF9AE}" pid="11" name="ShareDoc">
    <vt:bool>false</vt:bool>
  </property>
  <property fmtid="{D5CDD505-2E9C-101B-9397-08002B2CF9AE}" pid="12" name="Slides">
    <vt:i4>18</vt:i4>
  </property>
</Properties>
</file>